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0116800" cx="25603200"/>
  <p:notesSz cx="6858000" cy="9144000"/>
  <p:embeddedFontLst>
    <p:embeddedFont>
      <p:font typeface="Great Vibes"/>
      <p:regular r:id="rId7"/>
    </p:embeddedFont>
    <p:embeddedFont>
      <p:font typeface="Parisienne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36">
          <p15:clr>
            <a:srgbClr val="747775"/>
          </p15:clr>
        </p15:guide>
        <p15:guide id="2" pos="80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36" orient="horz"/>
        <p:guide pos="80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reatVibes-regular.fntdata"/><Relationship Id="rId8" Type="http://schemas.openxmlformats.org/officeDocument/2006/relationships/font" Target="fonts/Parisien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63070b77d7_0_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63070b77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72783" y="2912116"/>
            <a:ext cx="23857500" cy="8028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72760" y="11084578"/>
            <a:ext cx="23857500" cy="3099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72760" y="8412213"/>
            <a:ext cx="23857500" cy="329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87276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353072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872760" y="2173013"/>
            <a:ext cx="7862400" cy="29556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872760" y="5434880"/>
            <a:ext cx="7862400" cy="12435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372700" y="1760587"/>
            <a:ext cx="17829900" cy="1599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801600" y="-489"/>
            <a:ext cx="12801600" cy="2011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43400" y="4823084"/>
            <a:ext cx="11326500" cy="5797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43400" y="10963138"/>
            <a:ext cx="11326500" cy="48306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3830600" y="2831938"/>
            <a:ext cx="10743600" cy="14451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72760" y="16546249"/>
            <a:ext cx="16796700" cy="2366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872760" y="4326178"/>
            <a:ext cx="23857500" cy="7679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72760" y="12328702"/>
            <a:ext cx="23857500" cy="50877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7.jpg"/><Relationship Id="rId13" Type="http://schemas.openxmlformats.org/officeDocument/2006/relationships/image" Target="../media/image5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9" Type="http://schemas.openxmlformats.org/officeDocument/2006/relationships/image" Target="../media/image9.jpg"/><Relationship Id="rId1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14656">
            <a:off x="-314069" y="-7944344"/>
            <a:ext cx="27342112" cy="18615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845200" y="-7452725"/>
            <a:ext cx="24772799" cy="169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864625" y="533425"/>
            <a:ext cx="14719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RendezViewz</a:t>
            </a:r>
            <a:endParaRPr b="1" sz="12000">
              <a:solidFill>
                <a:schemeClr val="lt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400325" y="2565313"/>
            <a:ext cx="6030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  <a:latin typeface="Parisienne"/>
                <a:ea typeface="Parisienne"/>
                <a:cs typeface="Parisienne"/>
                <a:sym typeface="Parisienne"/>
              </a:rPr>
              <a:t>~</a:t>
            </a:r>
            <a:r>
              <a:rPr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Life of the watch party</a:t>
            </a:r>
            <a:r>
              <a:rPr b="1" lang="en" sz="4000">
                <a:solidFill>
                  <a:schemeClr val="lt1"/>
                </a:solidFill>
                <a:latin typeface="Parisienne"/>
                <a:ea typeface="Parisienne"/>
                <a:cs typeface="Parisienne"/>
                <a:sym typeface="Parisienne"/>
              </a:rPr>
              <a:t>~</a:t>
            </a:r>
            <a:endParaRPr b="1" sz="4000">
              <a:solidFill>
                <a:schemeClr val="lt1"/>
              </a:solidFill>
              <a:latin typeface="Parisienne"/>
              <a:ea typeface="Parisienne"/>
              <a:cs typeface="Parisienne"/>
              <a:sym typeface="Parisienne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3400" y="15335025"/>
            <a:ext cx="4846200" cy="3155400"/>
          </a:xfrm>
          <a:prstGeom prst="roundRect">
            <a:avLst>
              <a:gd fmla="val 10939" name="adj"/>
            </a:avLst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1803950" y="4311975"/>
            <a:ext cx="3657600" cy="776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6603300" y="4311975"/>
            <a:ext cx="3657600" cy="7765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953400" y="14090850"/>
            <a:ext cx="529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571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AutoNum type="arabicPeriod"/>
            </a:pPr>
            <a:r>
              <a:rPr b="1" lang="en" sz="5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Needfinding</a:t>
            </a:r>
            <a:endParaRPr b="1" sz="5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62" name="Google Shape;62;p13"/>
          <p:cNvCxnSpPr/>
          <p:nvPr/>
        </p:nvCxnSpPr>
        <p:spPr>
          <a:xfrm flipH="1">
            <a:off x="1092900" y="13599938"/>
            <a:ext cx="4114800" cy="15900"/>
          </a:xfrm>
          <a:prstGeom prst="straightConnector1">
            <a:avLst/>
          </a:prstGeom>
          <a:noFill/>
          <a:ln cap="flat" cmpd="sng" w="76200">
            <a:solidFill>
              <a:srgbClr val="FFBE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13"/>
          <p:cNvSpPr/>
          <p:nvPr/>
        </p:nvSpPr>
        <p:spPr>
          <a:xfrm>
            <a:off x="-991650" y="19316700"/>
            <a:ext cx="29248800" cy="1333500"/>
          </a:xfrm>
          <a:prstGeom prst="rect">
            <a:avLst/>
          </a:prstGeom>
          <a:solidFill>
            <a:srgbClr val="2D0F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114300" y="19392900"/>
            <a:ext cx="25412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Allen N., Charlotte Z., Francis S., Yishu C. | CS147 Autumn 2024 | https://web.stanford.edu/class/cs147/projects/ThreadsandTrends/RendezViewz/</a:t>
            </a:r>
            <a:endParaRPr b="1"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4507" l="0" r="0" t="0"/>
          <a:stretch/>
        </p:blipFill>
        <p:spPr>
          <a:xfrm>
            <a:off x="19622400" y="15068937"/>
            <a:ext cx="1878525" cy="34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7">
            <a:alphaModFix/>
          </a:blip>
          <a:srcRect b="7885" l="0" r="0" t="0"/>
          <a:stretch/>
        </p:blipFill>
        <p:spPr>
          <a:xfrm>
            <a:off x="21330636" y="15068925"/>
            <a:ext cx="1878525" cy="35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28401" y="15335628"/>
            <a:ext cx="4846200" cy="3154800"/>
          </a:xfrm>
          <a:prstGeom prst="roundRect">
            <a:avLst>
              <a:gd fmla="val 5343" name="adj"/>
            </a:avLst>
          </a:prstGeom>
          <a:noFill/>
          <a:ln cap="flat" cmpd="sng" w="38100">
            <a:solidFill>
              <a:srgbClr val="2D0F3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" name="Google Shape;68;p13"/>
          <p:cNvSpPr txBox="1"/>
          <p:nvPr/>
        </p:nvSpPr>
        <p:spPr>
          <a:xfrm>
            <a:off x="1236750" y="12410025"/>
            <a:ext cx="3899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See how your friends rank shows</a:t>
            </a:r>
            <a:endParaRPr b="1" sz="2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272550" y="12410025"/>
            <a:ext cx="4319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Add and rank movies you’ve watched</a:t>
            </a:r>
            <a:endParaRPr b="1" sz="2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1946800" y="12410025"/>
            <a:ext cx="3448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Easily schedule watch parties</a:t>
            </a:r>
            <a:endParaRPr b="1" sz="2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7292549" y="15335025"/>
            <a:ext cx="4653875" cy="3156000"/>
            <a:chOff x="8550100" y="15277650"/>
            <a:chExt cx="4261400" cy="3156000"/>
          </a:xfrm>
        </p:grpSpPr>
        <p:pic>
          <p:nvPicPr>
            <p:cNvPr id="72" name="Google Shape;72;p13"/>
            <p:cNvPicPr preferRelativeResize="0"/>
            <p:nvPr/>
          </p:nvPicPr>
          <p:blipFill rotWithShape="1">
            <a:blip r:embed="rId9">
              <a:alphaModFix/>
            </a:blip>
            <a:srcRect b="12274" l="8057" r="26170" t="18459"/>
            <a:stretch/>
          </p:blipFill>
          <p:spPr>
            <a:xfrm>
              <a:off x="10706100" y="15277650"/>
              <a:ext cx="2105400" cy="31548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</p:pic>
        <p:pic>
          <p:nvPicPr>
            <p:cNvPr id="73" name="Google Shape;73;p13"/>
            <p:cNvPicPr preferRelativeResize="0"/>
            <p:nvPr/>
          </p:nvPicPr>
          <p:blipFill rotWithShape="1">
            <a:blip r:embed="rId10">
              <a:alphaModFix/>
            </a:blip>
            <a:srcRect b="15484" l="10220" r="16776" t="27099"/>
            <a:stretch/>
          </p:blipFill>
          <p:spPr>
            <a:xfrm>
              <a:off x="8550100" y="15278250"/>
              <a:ext cx="2346600" cy="3155400"/>
            </a:xfrm>
            <a:prstGeom prst="roundRect">
              <a:avLst>
                <a:gd fmla="val 16667" name="adj"/>
              </a:avLst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74" name="Google Shape;74;p13"/>
          <p:cNvSpPr txBox="1"/>
          <p:nvPr/>
        </p:nvSpPr>
        <p:spPr>
          <a:xfrm>
            <a:off x="17495475" y="1162050"/>
            <a:ext cx="71322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Problem</a:t>
            </a:r>
            <a:endParaRPr b="1"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It’s hard to facilitate meaningful, small-scale social experiences surrounding all types of entertainment content.</a:t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7495475" y="4627531"/>
            <a:ext cx="71322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Solution</a:t>
            </a:r>
            <a:endParaRPr b="1"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Casual and intimate show + movie ranking and watch party scheduling mobile app.</a:t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7495475" y="8093013"/>
            <a:ext cx="7132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Value Proposition</a:t>
            </a:r>
            <a:endParaRPr b="1"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Empowering shared show + movie exploration and seamless watch parties</a:t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369000" y="14090850"/>
            <a:ext cx="529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2. Testing</a:t>
            </a:r>
            <a:endParaRPr b="1" sz="5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3528401" y="14090850"/>
            <a:ext cx="529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3. Low-fi </a:t>
            </a:r>
            <a:endParaRPr b="1" sz="5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9546200" y="14090850"/>
            <a:ext cx="529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4. Medium-fi </a:t>
            </a:r>
            <a:endParaRPr b="1" sz="5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11">
            <a:alphaModFix/>
          </a:blip>
          <a:srcRect b="3758" l="3892" r="0" t="3657"/>
          <a:stretch/>
        </p:blipFill>
        <p:spPr>
          <a:xfrm>
            <a:off x="23115075" y="15182850"/>
            <a:ext cx="1802325" cy="338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29200" y="4135350"/>
            <a:ext cx="4319099" cy="808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554427" y="4135350"/>
            <a:ext cx="4233548" cy="8165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3"/>
          <p:cNvCxnSpPr/>
          <p:nvPr/>
        </p:nvCxnSpPr>
        <p:spPr>
          <a:xfrm flipH="1">
            <a:off x="6374698" y="13599938"/>
            <a:ext cx="4114800" cy="15900"/>
          </a:xfrm>
          <a:prstGeom prst="straightConnector1">
            <a:avLst/>
          </a:prstGeom>
          <a:noFill/>
          <a:ln cap="flat" cmpd="sng" w="76200">
            <a:solidFill>
              <a:srgbClr val="FFBE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3"/>
          <p:cNvCxnSpPr/>
          <p:nvPr/>
        </p:nvCxnSpPr>
        <p:spPr>
          <a:xfrm flipH="1">
            <a:off x="11727748" y="13599938"/>
            <a:ext cx="4114800" cy="15900"/>
          </a:xfrm>
          <a:prstGeom prst="straightConnector1">
            <a:avLst/>
          </a:prstGeom>
          <a:noFill/>
          <a:ln cap="flat" cmpd="sng" w="76200">
            <a:solidFill>
              <a:srgbClr val="FFBEE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5" name="Google Shape;8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99050" y="4091279"/>
            <a:ext cx="4319100" cy="8313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